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58" r:id="rId8"/>
    <p:sldId id="260" r:id="rId9"/>
    <p:sldId id="259" r:id="rId10"/>
    <p:sldId id="261" r:id="rId11"/>
    <p:sldId id="272" r:id="rId12"/>
    <p:sldId id="262" r:id="rId13"/>
    <p:sldId id="268" r:id="rId14"/>
    <p:sldId id="269" r:id="rId15"/>
    <p:sldId id="270" r:id="rId16"/>
    <p:sldId id="271" r:id="rId17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B6CD"/>
    <a:srgbClr val="3BA0BB"/>
    <a:srgbClr val="00A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1 QUADRIMESTRE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Plan1!$A$2:$A$9</c:f>
              <c:strCache>
                <c:ptCount val="8"/>
                <c:pt idx="0">
                  <c:v>ATENDIMENTOS MÉDICOS </c:v>
                </c:pt>
                <c:pt idx="1">
                  <c:v>PROCEDIMENTOS MÉDICOS</c:v>
                </c:pt>
                <c:pt idx="2">
                  <c:v>ATENDIMENTOS ENFERMAGEM </c:v>
                </c:pt>
                <c:pt idx="3">
                  <c:v>PROCEDIMENTOS ENFERMAGEM (ENFERMEIROS) </c:v>
                </c:pt>
                <c:pt idx="4">
                  <c:v>PROCEDIMENTOS ENFERMAGEM (TÉCNICOS) </c:v>
                </c:pt>
                <c:pt idx="5">
                  <c:v>ATENDIMENTOS CIR DENTISTAS</c:v>
                </c:pt>
                <c:pt idx="6">
                  <c:v>PROCEDIMENTOS ODONTOLÓGICOS </c:v>
                </c:pt>
                <c:pt idx="7">
                  <c:v>AGENTES COMUNITÁRIOS DE SAÚDE </c:v>
                </c:pt>
              </c:strCache>
            </c:strRef>
          </c:cat>
          <c:val>
            <c:numRef>
              <c:f>Plan1!$B$2:$B$9</c:f>
              <c:numCache>
                <c:formatCode>#,##0</c:formatCode>
                <c:ptCount val="8"/>
                <c:pt idx="0">
                  <c:v>11179</c:v>
                </c:pt>
                <c:pt idx="1">
                  <c:v>1614</c:v>
                </c:pt>
                <c:pt idx="2">
                  <c:v>8295</c:v>
                </c:pt>
                <c:pt idx="3">
                  <c:v>3428</c:v>
                </c:pt>
                <c:pt idx="4">
                  <c:v>10285</c:v>
                </c:pt>
                <c:pt idx="5">
                  <c:v>1677</c:v>
                </c:pt>
                <c:pt idx="6">
                  <c:v>1198</c:v>
                </c:pt>
                <c:pt idx="7">
                  <c:v>8403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A-4B75-BD81-515672F97120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2° QUADRIMESTRE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Plan1!$A$2:$A$9</c:f>
              <c:strCache>
                <c:ptCount val="8"/>
                <c:pt idx="0">
                  <c:v>ATENDIMENTOS MÉDICOS </c:v>
                </c:pt>
                <c:pt idx="1">
                  <c:v>PROCEDIMENTOS MÉDICOS</c:v>
                </c:pt>
                <c:pt idx="2">
                  <c:v>ATENDIMENTOS ENFERMAGEM </c:v>
                </c:pt>
                <c:pt idx="3">
                  <c:v>PROCEDIMENTOS ENFERMAGEM (ENFERMEIROS) </c:v>
                </c:pt>
                <c:pt idx="4">
                  <c:v>PROCEDIMENTOS ENFERMAGEM (TÉCNICOS) </c:v>
                </c:pt>
                <c:pt idx="5">
                  <c:v>ATENDIMENTOS CIR DENTISTAS</c:v>
                </c:pt>
                <c:pt idx="6">
                  <c:v>PROCEDIMENTOS ODONTOLÓGICOS </c:v>
                </c:pt>
                <c:pt idx="7">
                  <c:v>AGENTES COMUNITÁRIOS DE SAÚDE </c:v>
                </c:pt>
              </c:strCache>
            </c:strRef>
          </c:cat>
          <c:val>
            <c:numRef>
              <c:f>Plan1!$C$2:$C$9</c:f>
              <c:numCache>
                <c:formatCode>#,##0</c:formatCode>
                <c:ptCount val="8"/>
                <c:pt idx="0">
                  <c:v>8941</c:v>
                </c:pt>
                <c:pt idx="1">
                  <c:v>1561</c:v>
                </c:pt>
                <c:pt idx="2">
                  <c:v>7663</c:v>
                </c:pt>
                <c:pt idx="3">
                  <c:v>3553</c:v>
                </c:pt>
                <c:pt idx="4">
                  <c:v>7796</c:v>
                </c:pt>
                <c:pt idx="5">
                  <c:v>1082</c:v>
                </c:pt>
                <c:pt idx="6" formatCode="General">
                  <c:v>788</c:v>
                </c:pt>
                <c:pt idx="7">
                  <c:v>9723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FA-4B75-BD81-515672F971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1158528"/>
        <c:axId val="171176704"/>
      </c:barChart>
      <c:catAx>
        <c:axId val="1711585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71176704"/>
        <c:crosses val="autoZero"/>
        <c:auto val="1"/>
        <c:lblAlgn val="ctr"/>
        <c:lblOffset val="100"/>
        <c:noMultiLvlLbl val="0"/>
      </c:catAx>
      <c:valAx>
        <c:axId val="171176704"/>
        <c:scaling>
          <c:orientation val="minMax"/>
        </c:scaling>
        <c:delete val="1"/>
        <c:axPos val="t"/>
        <c:majorGridlines/>
        <c:numFmt formatCode="#,##0" sourceLinked="1"/>
        <c:majorTickMark val="out"/>
        <c:minorTickMark val="none"/>
        <c:tickLblPos val="nextTo"/>
        <c:crossAx val="17115852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Exames Realizados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Plan1!$A$2:$A$3</c:f>
              <c:strCache>
                <c:ptCount val="2"/>
                <c:pt idx="0">
                  <c:v>1° QUADRIMESTRE</c:v>
                </c:pt>
                <c:pt idx="1">
                  <c:v>2° QUADRIMESTRE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5E-4FEF-9276-CBA183FDBCC5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Casos Positivos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Plan1!$A$2:$A$3</c:f>
              <c:strCache>
                <c:ptCount val="2"/>
                <c:pt idx="0">
                  <c:v>1° QUADRIMESTRE</c:v>
                </c:pt>
                <c:pt idx="1">
                  <c:v>2° QUADRIMESTRE</c:v>
                </c:pt>
              </c:strCache>
            </c:strRef>
          </c:cat>
          <c:val>
            <c:numRef>
              <c:f>Plan1!$C$2:$C$3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5E-4FEF-9276-CBA183FDBC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2264832"/>
        <c:axId val="172274816"/>
      </c:lineChart>
      <c:catAx>
        <c:axId val="172264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2274816"/>
        <c:crosses val="autoZero"/>
        <c:auto val="1"/>
        <c:lblAlgn val="ctr"/>
        <c:lblOffset val="100"/>
        <c:noMultiLvlLbl val="0"/>
      </c:catAx>
      <c:valAx>
        <c:axId val="1722748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722648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ANÁLISES</c:v>
                </c:pt>
              </c:strCache>
            </c:strRef>
          </c:tx>
          <c:invertIfNegative val="0"/>
          <c:cat>
            <c:strRef>
              <c:f>Plan1!$A$2:$A$3</c:f>
              <c:strCache>
                <c:ptCount val="2"/>
                <c:pt idx="0">
                  <c:v>1° QUADRIMESTRE</c:v>
                </c:pt>
                <c:pt idx="1">
                  <c:v>2° QUADRIMESTRE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242</c:v>
                </c:pt>
                <c:pt idx="1">
                  <c:v>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77-443A-AAAA-5F3D6C9B137A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N° POSITIVOS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Plan1!$A$2:$A$3</c:f>
              <c:strCache>
                <c:ptCount val="2"/>
                <c:pt idx="0">
                  <c:v>1° QUADRIMESTRE</c:v>
                </c:pt>
                <c:pt idx="1">
                  <c:v>2° QUADRIMESTRE</c:v>
                </c:pt>
              </c:strCache>
            </c:strRef>
          </c:cat>
          <c:val>
            <c:numRef>
              <c:f>Plan1!$C$2:$C$3</c:f>
              <c:numCache>
                <c:formatCode>General</c:formatCode>
                <c:ptCount val="2"/>
                <c:pt idx="0">
                  <c:v>49</c:v>
                </c:pt>
                <c:pt idx="1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77-443A-AAAA-5F3D6C9B1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72302336"/>
        <c:axId val="172303872"/>
      </c:barChart>
      <c:catAx>
        <c:axId val="172302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2303872"/>
        <c:crosses val="autoZero"/>
        <c:auto val="1"/>
        <c:lblAlgn val="ctr"/>
        <c:lblOffset val="100"/>
        <c:noMultiLvlLbl val="0"/>
      </c:catAx>
      <c:valAx>
        <c:axId val="172303872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1723023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2529-F2E7-4338-A7DB-C5E3002BA4B0}" type="datetimeFigureOut">
              <a:rPr lang="pt-BR" smtClean="0"/>
              <a:pPr/>
              <a:t>03/10/2022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70A14-A66A-4A21-813A-2408185043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Design sem nome (2).png"/>
          <p:cNvPicPr>
            <a:picLocks noChangeAspect="1"/>
          </p:cNvPicPr>
          <p:nvPr/>
        </p:nvPicPr>
        <p:blipFill>
          <a:blip r:embed="rId2"/>
          <a:srcRect r="57144" b="94445"/>
          <a:stretch>
            <a:fillRect/>
          </a:stretch>
        </p:blipFill>
        <p:spPr>
          <a:xfrm>
            <a:off x="-1" y="6286520"/>
            <a:ext cx="9144001" cy="642942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43042" y="2928934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3200" b="0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3200" b="0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3200" b="0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- 2° Quadrimestre</a:t>
            </a:r>
          </a:p>
        </p:txBody>
      </p:sp>
      <p:pic>
        <p:nvPicPr>
          <p:cNvPr id="6" name="Imagem 5" descr="prefeitura fundo clar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71744"/>
            <a:ext cx="1857388" cy="1857388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4214810" y="6386476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2022</a:t>
            </a:r>
            <a:endParaRPr lang="pt-B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953800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6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000" b="1" dirty="0">
                <a:latin typeface="Calibri" pitchFamily="34" charset="0"/>
                <a:cs typeface="Calibri" pitchFamily="34" charset="0"/>
              </a:rPr>
              <a:t>REDE DE ATENÇÃO A SAÚDE DE CHARQUEADAS</a:t>
            </a:r>
          </a:p>
          <a:p>
            <a:pPr algn="ctr"/>
            <a:endParaRPr lang="pt-BR" sz="20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2910" y="1643050"/>
          <a:ext cx="7929618" cy="48488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3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7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t-BR" sz="14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dirty="0"/>
                        <a:t>ATENDIMENTOS REALIZADOS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dirty="0"/>
                        <a:t>1° QUADRIMESTRE 2022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(4</a:t>
                      </a:r>
                      <a:r>
                        <a:rPr lang="pt-BR" sz="1400" baseline="0" dirty="0"/>
                        <a:t> MESES)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dirty="0"/>
                        <a:t>2° QUADRIMESTRE 2022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(3</a:t>
                      </a:r>
                      <a:r>
                        <a:rPr lang="pt-BR" sz="1400" baseline="0" dirty="0"/>
                        <a:t> MESES)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400" b="1" dirty="0"/>
                        <a:t>ATENDIMENTOS MÉDICOS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11.179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8.941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8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dirty="0"/>
                        <a:t>PROCEDIMENTOS MÉDICOS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1.614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1.561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dirty="0"/>
                        <a:t>ATENDIMENTOS ENFERMAGEM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8.295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7.663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dirty="0"/>
                        <a:t>PROCEDIMENTOS ENFERMAGEM (ENFERMEIROS)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3.428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3.553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7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dirty="0"/>
                        <a:t>PROCEDIMENTOS ENFERMAGEM (TÉCNICOS)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10.285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7.796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dirty="0"/>
                        <a:t>ATENDIMENTOS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dirty="0"/>
                        <a:t>CIR DENTISTAS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1.677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1.082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dirty="0"/>
                        <a:t>PROCEDIMENTOS ODONTOLÓGICOS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1.198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788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8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dirty="0"/>
                        <a:t>AGENTES COMUNITÁRIOS DE SAÚDE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8.403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9.723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7572396" y="6519470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 err="1"/>
              <a:t>e-Gestor</a:t>
            </a:r>
            <a:endParaRPr lang="pt-BR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2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2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7572396" y="6519470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 err="1"/>
              <a:t>e-Gestor</a:t>
            </a:r>
            <a:endParaRPr lang="pt-BR" sz="1600" dirty="0"/>
          </a:p>
        </p:txBody>
      </p:sp>
      <p:graphicFrame>
        <p:nvGraphicFramePr>
          <p:cNvPr id="9" name="Gráfico 8"/>
          <p:cNvGraphicFramePr/>
          <p:nvPr/>
        </p:nvGraphicFramePr>
        <p:xfrm>
          <a:off x="142844" y="428604"/>
          <a:ext cx="8715436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42910" y="177864"/>
            <a:ext cx="792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400" b="1" dirty="0">
                <a:latin typeface="Calibri" pitchFamily="34" charset="0"/>
                <a:cs typeface="Calibri" pitchFamily="34" charset="0"/>
              </a:rPr>
              <a:t>VACINAÇÃO CONTRA COVID-19</a:t>
            </a:r>
          </a:p>
          <a:p>
            <a:pPr algn="ctr"/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2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2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2910" y="1071546"/>
          <a:ext cx="7715304" cy="16690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62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latin typeface="+mn-lt"/>
                        </a:rPr>
                        <a:t>1° QUADRIMESTRE</a:t>
                      </a:r>
                    </a:p>
                  </a:txBody>
                  <a:tcPr anchor="ctr">
                    <a:solidFill>
                      <a:srgbClr val="61B6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1° DOSE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31.552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>
                          <a:latin typeface="+mn-lt"/>
                        </a:rPr>
                        <a:t>2° DOSE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29.214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dirty="0">
                          <a:latin typeface="+mn-lt"/>
                        </a:rPr>
                        <a:t>TOTAL DE DOSES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APLICADAS    </a:t>
                      </a:r>
                      <a:r>
                        <a:rPr lang="pt-BR" sz="16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   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84.406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RECEBIDAS    -     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93.046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5615413" y="6357958"/>
            <a:ext cx="3314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https://vacina.saude.rs.gov.br/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642910" y="2786058"/>
          <a:ext cx="7715304" cy="35004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8534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2° QUADRIMESTRE</a:t>
                      </a:r>
                    </a:p>
                  </a:txBody>
                  <a:tcPr anchor="ctr">
                    <a:solidFill>
                      <a:srgbClr val="61B6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</a:rPr>
                        <a:t>1° DOSE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31.898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 pop. 1ª </a:t>
                      </a:r>
                      <a:r>
                        <a:rPr lang="es-ES" sz="1600" b="1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dose</a:t>
                      </a:r>
                      <a:r>
                        <a:rPr lang="es-ES" sz="16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78,9% (32.541)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60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/>
                        <a:t>2° DOSE</a:t>
                      </a:r>
                      <a:endParaRPr lang="pt-BR" sz="16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29.964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dirty="0"/>
                        <a:t>% pop. esquema</a:t>
                      </a:r>
                      <a:r>
                        <a:rPr lang="es-ES" sz="1600" b="1" baseline="0" dirty="0"/>
                        <a:t> </a:t>
                      </a:r>
                      <a:r>
                        <a:rPr lang="es-ES" sz="1600" b="1" baseline="0" dirty="0" err="1"/>
                        <a:t>vacinal</a:t>
                      </a:r>
                      <a:r>
                        <a:rPr lang="es-ES" sz="1600" b="1" baseline="0" dirty="0"/>
                        <a:t> completo</a:t>
                      </a:r>
                      <a:r>
                        <a:rPr lang="es-ES" sz="1600" b="1" dirty="0"/>
                        <a:t>:</a:t>
                      </a:r>
                      <a:r>
                        <a:rPr lang="es-ES" sz="1600" dirty="0"/>
                        <a:t> </a:t>
                      </a:r>
                    </a:p>
                    <a:p>
                      <a:pPr algn="ctr" fontAlgn="t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61,7% (25.443)</a:t>
                      </a:r>
                      <a:br>
                        <a:rPr lang="pt-BR" sz="1600" dirty="0"/>
                      </a:br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D3 idosos + D3 adulto + D2 adolescentes + D2 crianças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92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dirty="0"/>
                        <a:t>TOTAL DE DOSES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APLICADAS</a:t>
                      </a:r>
                      <a:r>
                        <a:rPr lang="pt-BR" sz="16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97.262</a:t>
                      </a:r>
                    </a:p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(90,45% aplicado)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solidFill>
                            <a:schemeClr val="tx1"/>
                          </a:solidFill>
                        </a:rPr>
                        <a:t>RECEBIDAS -  </a:t>
                      </a:r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107.630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42910" y="428604"/>
            <a:ext cx="792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400" b="1" dirty="0">
                <a:latin typeface="Calibri" pitchFamily="34" charset="0"/>
                <a:cs typeface="Calibri" pitchFamily="34" charset="0"/>
              </a:rPr>
              <a:t>NÚMERO DE TESTAGENS - COVID-19</a:t>
            </a:r>
          </a:p>
          <a:p>
            <a:pPr algn="ctr"/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2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2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2910" y="1571612"/>
          <a:ext cx="7715304" cy="15397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62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1° QUADRIMESTRE (4</a:t>
                      </a:r>
                      <a:r>
                        <a:rPr lang="pt-BR" sz="1800" baseline="0" dirty="0">
                          <a:solidFill>
                            <a:schemeClr val="tx1"/>
                          </a:solidFill>
                        </a:rPr>
                        <a:t> MESES)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/>
                        <a:t>TOTAL</a:t>
                      </a:r>
                      <a:r>
                        <a:rPr lang="pt-BR" sz="1600" b="1" baseline="0" dirty="0"/>
                        <a:t> DE TESTES REALIZADOS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29.214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/>
                        <a:t>POSITIVOS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4.497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dirty="0"/>
                        <a:t>NEGATIVOS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kern="1200" dirty="0"/>
                        <a:t>2.695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6572264" y="6500834"/>
            <a:ext cx="2418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Vigilância em Saúde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642910" y="3571876"/>
          <a:ext cx="7715304" cy="17589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24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2° QUADRIMESTRE </a:t>
                      </a:r>
                      <a:r>
                        <a:rPr lang="pt-B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</a:t>
                      </a:r>
                      <a:r>
                        <a:rPr lang="pt-B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MESES)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/>
                        <a:t>TOTAL</a:t>
                      </a:r>
                      <a:r>
                        <a:rPr lang="pt-BR" sz="1600" b="1" baseline="0" dirty="0"/>
                        <a:t> DE TESTES REALIZADOS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kern="1200" dirty="0"/>
                        <a:t>3.458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/>
                        <a:t>POSITIVOS</a:t>
                      </a:r>
                      <a:endParaRPr lang="pt-BR" sz="16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kern="1200" dirty="0"/>
                        <a:t>1.448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6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dirty="0"/>
                        <a:t>NEGATIVOS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kern="1200" dirty="0"/>
                        <a:t>2.010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42910" y="642918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Calibri" pitchFamily="34" charset="0"/>
                <a:cs typeface="Calibri" pitchFamily="34" charset="0"/>
              </a:rPr>
              <a:t>EXAMES DENGUE</a:t>
            </a:r>
          </a:p>
          <a:p>
            <a:pPr algn="ctr"/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2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2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14348" y="1285860"/>
          <a:ext cx="7715304" cy="11203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62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latin typeface="+mn-lt"/>
                        </a:rPr>
                        <a:t>1° QUADRIMESTRE  </a:t>
                      </a:r>
                      <a:r>
                        <a:rPr lang="pt-B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</a:t>
                      </a:r>
                      <a:r>
                        <a:rPr lang="pt-B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MESES)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61B6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DE EXAMES REALIZADOS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>
                          <a:latin typeface="+mn-lt"/>
                        </a:rPr>
                        <a:t>POSITIVOS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6572264" y="6500834"/>
            <a:ext cx="2418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Vigilância em Saúde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714348" y="2643182"/>
          <a:ext cx="7715304" cy="13163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24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2° QUADRIMESTRE  </a:t>
                      </a:r>
                      <a:r>
                        <a:rPr lang="pt-B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</a:t>
                      </a:r>
                      <a:r>
                        <a:rPr lang="pt-B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MESES)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61B6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DE EXAMES REALIZADOS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/>
                        <a:t>POSITIVOS</a:t>
                      </a:r>
                      <a:endParaRPr lang="pt-BR" sz="16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Gráfico 13"/>
          <p:cNvGraphicFramePr/>
          <p:nvPr/>
        </p:nvGraphicFramePr>
        <p:xfrm>
          <a:off x="1357290" y="4286256"/>
          <a:ext cx="6405586" cy="1889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42910" y="642918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Calibri" pitchFamily="34" charset="0"/>
                <a:cs typeface="Calibri" pitchFamily="34" charset="0"/>
              </a:rPr>
              <a:t>MONITORAMENTO AEDES AEGYPTI</a:t>
            </a:r>
          </a:p>
          <a:p>
            <a:pPr algn="ctr"/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2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2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42910" y="1214422"/>
          <a:ext cx="7715304" cy="108991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62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latin typeface="+mn-lt"/>
                        </a:rPr>
                        <a:t>1° QUADRIMESTRE  </a:t>
                      </a: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</a:t>
                      </a:r>
                      <a:r>
                        <a:rPr lang="pt-BR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MESES)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61B6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TOTAL DE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ANÁLISES REALIZADAS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242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>
                          <a:latin typeface="+mn-lt"/>
                        </a:rPr>
                        <a:t>POSITIVOS PARA AEDES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49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6572264" y="6500834"/>
            <a:ext cx="2418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Vigilância em Saúde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642910" y="2500306"/>
          <a:ext cx="7715304" cy="128588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24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2° QUADRIMESTRE  </a:t>
                      </a: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</a:t>
                      </a:r>
                      <a:r>
                        <a:rPr lang="pt-BR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MESES)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61B6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TOTAL DE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ANÁLISES REALIZADAS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347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>
                          <a:latin typeface="+mn-lt"/>
                        </a:rPr>
                        <a:t>POSITIVOS PARA AEDES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Gráfico 8"/>
          <p:cNvGraphicFramePr/>
          <p:nvPr/>
        </p:nvGraphicFramePr>
        <p:xfrm>
          <a:off x="1500166" y="4000504"/>
          <a:ext cx="6096000" cy="2317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42910" y="857232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Calibri" pitchFamily="34" charset="0"/>
                <a:cs typeface="Calibri" pitchFamily="34" charset="0"/>
              </a:rPr>
              <a:t>EXAMES MONKEYPOX</a:t>
            </a:r>
          </a:p>
          <a:p>
            <a:pPr algn="ctr"/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2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2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714348" y="1785926"/>
          <a:ext cx="7715304" cy="1428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1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latin typeface="+mn-lt"/>
                        </a:rPr>
                        <a:t>1° QUADRIMESTRE</a:t>
                      </a:r>
                    </a:p>
                  </a:txBody>
                  <a:tcPr anchor="ctr">
                    <a:solidFill>
                      <a:srgbClr val="61B6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5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TOTAL DE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ANÁLISES REALIZADAS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>
                          <a:latin typeface="+mn-lt"/>
                        </a:rPr>
                        <a:t>POSITIVOS PARA MONKEYPOX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6572264" y="6500834"/>
            <a:ext cx="2418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Vigilância em Saúde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714348" y="3500438"/>
          <a:ext cx="7715304" cy="17145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2° QUADRIMESTRE</a:t>
                      </a:r>
                    </a:p>
                  </a:txBody>
                  <a:tcPr anchor="ctr">
                    <a:solidFill>
                      <a:srgbClr val="61B6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7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TOTAL DE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ANÁLISES REALIZADAS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7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baseline="0" dirty="0">
                          <a:latin typeface="+mn-lt"/>
                        </a:rPr>
                        <a:t>POSITIVOS PARA MONKEYPOX</a:t>
                      </a:r>
                      <a:endParaRPr lang="pt-BR" sz="16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1357298"/>
            <a:ext cx="792961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endParaRPr lang="pt-BR" sz="2000" dirty="0">
              <a:latin typeface="Arial Narrow" pitchFamily="34" charset="0"/>
            </a:endParaRPr>
          </a:p>
          <a:p>
            <a:pPr algn="just">
              <a:buNone/>
            </a:pPr>
            <a:endParaRPr lang="pt-BR" sz="2000" dirty="0">
              <a:latin typeface="Arial Narrow" pitchFamily="34" charset="0"/>
            </a:endParaRPr>
          </a:p>
          <a:p>
            <a:pPr algn="just">
              <a:buNone/>
            </a:pPr>
            <a:endParaRPr lang="pt-BR" sz="100" dirty="0">
              <a:latin typeface="Arial Narrow" pitchFamily="34" charset="0"/>
            </a:endParaRPr>
          </a:p>
          <a:p>
            <a:pPr algn="just">
              <a:buNone/>
            </a:pPr>
            <a:r>
              <a:rPr lang="pt-BR" sz="2000" dirty="0">
                <a:latin typeface="Arial Narrow" pitchFamily="34" charset="0"/>
              </a:rPr>
              <a:t>	</a:t>
            </a:r>
            <a:r>
              <a:rPr lang="pt-BR" sz="2400" dirty="0">
                <a:latin typeface="Arial Narrow" pitchFamily="34" charset="0"/>
              </a:rPr>
              <a:t>Obedecendo ao § 4º do artigo 36 da Lei Complementar de Nº 141/2012, que determina a apresentação, do Relatório Detalhado do Quadrimestre, em audiência pública na Casa Legislativa do respectivo ente da Federação, até o final dos meses de maio, setembro e fevereiro.</a:t>
            </a:r>
          </a:p>
          <a:p>
            <a:pPr algn="just">
              <a:buNone/>
            </a:pPr>
            <a:endParaRPr lang="pt-BR" sz="2400" dirty="0">
              <a:latin typeface="Arial Narrow" pitchFamily="34" charset="0"/>
            </a:endParaRPr>
          </a:p>
          <a:p>
            <a:pPr algn="just">
              <a:buNone/>
            </a:pPr>
            <a:r>
              <a:rPr lang="pt-BR" sz="2400" dirty="0">
                <a:latin typeface="Arial Narrow" pitchFamily="34" charset="0"/>
              </a:rPr>
              <a:t>	Os relatórios quadrimestrais são extraídos do banco de dados da Secretaria Municipal da Saúde, da Contabilidade Municipal e do site do TCE/RS.</a:t>
            </a: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28596" y="1857364"/>
          <a:ext cx="8215370" cy="41529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21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MUNICIPAL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/>
                        <a:t>ESTADUAL </a:t>
                      </a:r>
                      <a:endParaRPr lang="pt-B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/>
                        <a:t>FEDERAL</a:t>
                      </a:r>
                      <a:endParaRPr lang="pt-B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/>
                        <a:t>TOTAL</a:t>
                      </a:r>
                      <a:endParaRPr lang="pt-BR" sz="18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1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SALDO 30/04/2022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268.104,70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1.359.246,70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2.284.993,64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+mn-lt"/>
                        </a:rPr>
                        <a:t>3.912.345,04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1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RECEITA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+mn-lt"/>
                        </a:rPr>
                        <a:t>7.492.504,20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871.830,66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4.007.519,41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12.371.</a:t>
                      </a:r>
                      <a:r>
                        <a:rPr lang="pt-BR" sz="1600" b="0" i="0" u="none" strike="noStrike" dirty="0">
                          <a:latin typeface="+mn-lt"/>
                        </a:rPr>
                        <a:t>854,27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1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+mn-lt"/>
                        </a:rPr>
                        <a:t>RENDIMENTOS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+mn-lt"/>
                        </a:rPr>
                        <a:t>8.664,96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+mn-lt"/>
                        </a:rPr>
                        <a:t>35.684,09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+mn-lt"/>
                        </a:rPr>
                        <a:t>106.557,98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+mn-lt"/>
                        </a:rPr>
                        <a:t>150.907,03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1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latin typeface="+mn-lt"/>
                        </a:rPr>
                        <a:t>DESPESA</a:t>
                      </a:r>
                      <a:endParaRPr lang="pt-BR" sz="16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7.707.267,53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1.285.930,33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3.275.212,75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12.268.410,61 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21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SALDO 31/08/2022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62.006,33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980.831,12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3.123.858,28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4.166.695,73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732533"/>
              </p:ext>
            </p:extLst>
          </p:nvPr>
        </p:nvGraphicFramePr>
        <p:xfrm>
          <a:off x="1214414" y="2071678"/>
          <a:ext cx="6691338" cy="33949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45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5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/>
                        <a:t>FONTE MUNICIPAL</a:t>
                      </a:r>
                      <a:endParaRPr lang="pt-BR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000" b="1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1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SALDO ANTERIOR</a:t>
                      </a:r>
                      <a:endParaRPr lang="pt-BR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268.104,70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86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RECEITA</a:t>
                      </a:r>
                      <a:endParaRPr lang="pt-BR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Arial"/>
                        </a:rPr>
                        <a:t>7.492.504,20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861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>
                          <a:latin typeface="+mn-lt"/>
                        </a:rPr>
                        <a:t>RENDIMENTOS</a:t>
                      </a:r>
                      <a:endParaRPr lang="pt-BR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Arial"/>
                        </a:rPr>
                        <a:t>8.664,96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latin typeface="+mn-lt"/>
                        </a:rPr>
                        <a:t>DESPESA</a:t>
                      </a:r>
                      <a:endParaRPr lang="pt-BR" sz="1600" b="1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7.707.267,53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1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SALDO EM 30/08/2022</a:t>
                      </a:r>
                      <a:endParaRPr lang="pt-BR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62.006,33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883861"/>
              </p:ext>
            </p:extLst>
          </p:nvPr>
        </p:nvGraphicFramePr>
        <p:xfrm>
          <a:off x="1214414" y="2071678"/>
          <a:ext cx="6691338" cy="33949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45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5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/>
                        <a:t>FONTE ESTADUAL</a:t>
                      </a:r>
                      <a:r>
                        <a:rPr lang="pt-BR" sz="1600" u="none" strike="noStrike" dirty="0"/>
                        <a:t> </a:t>
                      </a:r>
                      <a:endParaRPr lang="pt-BR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000" b="1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1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SALDO ANTERIOR</a:t>
                      </a:r>
                      <a:endParaRPr lang="pt-BR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1.359.246,70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86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RECEITA</a:t>
                      </a:r>
                      <a:endParaRPr lang="pt-BR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871.830,66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861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>
                          <a:latin typeface="+mn-lt"/>
                        </a:rPr>
                        <a:t>RENDIMENTOS</a:t>
                      </a:r>
                      <a:endParaRPr lang="pt-BR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Arial"/>
                        </a:rPr>
                        <a:t>35.684,09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latin typeface="+mn-lt"/>
                        </a:rPr>
                        <a:t>DESPESA</a:t>
                      </a:r>
                      <a:endParaRPr lang="pt-BR" sz="1600" b="1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1.285.930,33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1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latin typeface="+mn-lt"/>
                        </a:rPr>
                        <a:t>SALDO EM 30/08/2022</a:t>
                      </a:r>
                      <a:endParaRPr lang="pt-BR" sz="1600" b="1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980.831,12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966492"/>
              </p:ext>
            </p:extLst>
          </p:nvPr>
        </p:nvGraphicFramePr>
        <p:xfrm>
          <a:off x="1214414" y="2071678"/>
          <a:ext cx="6691338" cy="33949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45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5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/>
                        <a:t>FONTE FEDERAL</a:t>
                      </a:r>
                      <a:endParaRPr lang="pt-BR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000" b="1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1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latin typeface="+mn-lt"/>
                        </a:rPr>
                        <a:t>SALDO ANTERIOR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2.284.993,64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86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latin typeface="+mn-lt"/>
                        </a:rPr>
                        <a:t>RECEITA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4.007.519,41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86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+mn-lt"/>
                        </a:rPr>
                        <a:t>RENDIMENTOS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latin typeface="Arial"/>
                        </a:rPr>
                        <a:t>106.557,98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>
                          <a:latin typeface="+mn-lt"/>
                        </a:rPr>
                        <a:t>DESPESA</a:t>
                      </a:r>
                      <a:endParaRPr lang="pt-BR" sz="16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3.275.212,75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1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latin typeface="+mn-lt"/>
                        </a:rPr>
                        <a:t>SALDO EM 30/08/2022</a:t>
                      </a:r>
                      <a:endParaRPr lang="pt-BR" sz="16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/>
                        <a:t>3.123.858,28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1241078"/>
            <a:ext cx="7929618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u="sng" dirty="0">
                <a:latin typeface="Calibri" pitchFamily="34" charset="0"/>
                <a:cs typeface="Calibri" pitchFamily="34" charset="0"/>
              </a:rPr>
              <a:t>ESTRUTURA DA SAÚDE</a:t>
            </a:r>
            <a:endParaRPr lang="pt-BR" sz="1600" b="1" u="sng" dirty="0">
              <a:latin typeface="Calibri" pitchFamily="34" charset="0"/>
              <a:cs typeface="Calibri" pitchFamily="34" charset="0"/>
            </a:endParaRPr>
          </a:p>
          <a:p>
            <a:endParaRPr lang="pt-BR" sz="100" b="1" u="sng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b="1" dirty="0">
                <a:latin typeface="Calibri" pitchFamily="34" charset="0"/>
                <a:cs typeface="Calibri" pitchFamily="34" charset="0"/>
              </a:rPr>
              <a:t> CAPS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(Centro de Apoio Psicossocial)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b="1" dirty="0">
                <a:latin typeface="Calibri" pitchFamily="34" charset="0"/>
                <a:cs typeface="Calibri" pitchFamily="34" charset="0"/>
              </a:rPr>
              <a:t> Casa de Saúde da Família – Atenção Especializada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PIM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(Primeira Infância Melhor)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b="1" dirty="0">
                <a:latin typeface="Calibri" pitchFamily="34" charset="0"/>
                <a:cs typeface="Calibri" pitchFamily="34" charset="0"/>
              </a:rPr>
              <a:t> CTA / SAE 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(Centro de Testagem e Aconselhamento / Serviços de Assistência Especializado)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b="1" dirty="0">
                <a:latin typeface="Calibri" pitchFamily="34" charset="0"/>
                <a:cs typeface="Calibri" pitchFamily="34" charset="0"/>
              </a:rPr>
              <a:t> Laboratório Tuberculose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SAMU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(Serviço de Atendimento Móvel de Urgência)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SVS 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(Serviço de Vigilância em Saúde, Vigilância Sanitária, Epidemiológica, Ambiental)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Melhor em Casa 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(Atendimento Domiciliar)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UBS</a:t>
            </a:r>
            <a:r>
              <a:rPr lang="pt-BR" sz="2000" dirty="0">
                <a:latin typeface="Calibri" pitchFamily="34" charset="0"/>
                <a:cs typeface="Calibri" pitchFamily="34" charset="0"/>
              </a:rPr>
              <a:t> (Unidades Básicas de Saúde)</a:t>
            </a: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1071546"/>
            <a:ext cx="792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400" b="1" dirty="0">
                <a:latin typeface="Calibri" pitchFamily="34" charset="0"/>
                <a:cs typeface="Calibri" pitchFamily="34" charset="0"/>
              </a:rPr>
              <a:t>UNIDADES / EQUIPES DE SAÚDE DA FAMÍLIA</a:t>
            </a:r>
          </a:p>
          <a:p>
            <a:pPr algn="ctr"/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857224" y="1857365"/>
            <a:ext cx="6786610" cy="4619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CENTRAL </a:t>
            </a:r>
            <a:r>
              <a:rPr lang="pt-BR" dirty="0">
                <a:latin typeface="Calibri" pitchFamily="34" charset="0"/>
                <a:cs typeface="Calibri" pitchFamily="34" charset="0"/>
              </a:rPr>
              <a:t> -  temporariamente sem profissional médico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BEIRA RIO  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 Completa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SÃO FRANSCISCO</a:t>
            </a:r>
            <a:r>
              <a:rPr lang="pt-BR" dirty="0">
                <a:latin typeface="Calibri" pitchFamily="34" charset="0"/>
                <a:cs typeface="Calibri" pitchFamily="34" charset="0"/>
              </a:rPr>
              <a:t>   -   Equipe Completa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VICENTE PINTO  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 Completa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CRUZ DE MALTA  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 Completa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VILA OTÍLIA  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 Completa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SUL AMÉRICA  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 Completa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SÃO MIGUEL  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 Completa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OSMAR WIENKE  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 Completa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PIRATINI I /  UBS PIRATINI II  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Equipes Completas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latin typeface="Calibri" pitchFamily="34" charset="0"/>
                <a:cs typeface="Calibri" pitchFamily="34" charset="0"/>
              </a:rPr>
              <a:t>UBS SANTO ANTÔNIO </a:t>
            </a:r>
            <a:r>
              <a:rPr lang="pt-BR" dirty="0">
                <a:latin typeface="Calibri" pitchFamily="34" charset="0"/>
                <a:cs typeface="Calibri" pitchFamily="34" charset="0"/>
              </a:rPr>
              <a:t>-   Equipe Completa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14414" y="214298"/>
            <a:ext cx="7043758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Secretaria Municipal da Saúde</a:t>
            </a:r>
            <a:b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0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Relatório Detalhado – 2° Quadrimestre 2022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1500174"/>
            <a:ext cx="792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400" b="1" dirty="0">
                <a:latin typeface="Calibri" pitchFamily="34" charset="0"/>
                <a:cs typeface="Calibri" pitchFamily="34" charset="0"/>
              </a:rPr>
              <a:t>POPULAÇÃO CADASTRADA</a:t>
            </a:r>
          </a:p>
          <a:p>
            <a:pPr algn="ctr"/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Imagem 6" descr="prefeitu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000108" cy="1000108"/>
          </a:xfrm>
          <a:prstGeom prst="rect">
            <a:avLst/>
          </a:prstGeom>
        </p:spPr>
      </p:pic>
      <p:pic>
        <p:nvPicPr>
          <p:cNvPr id="12" name="Imagem 11" descr="Design sem nome (2).png"/>
          <p:cNvPicPr>
            <a:picLocks noChangeAspect="1"/>
          </p:cNvPicPr>
          <p:nvPr/>
        </p:nvPicPr>
        <p:blipFill>
          <a:blip r:embed="rId3"/>
          <a:srcRect r="57144" b="91667"/>
          <a:stretch>
            <a:fillRect/>
          </a:stretch>
        </p:blipFill>
        <p:spPr>
          <a:xfrm>
            <a:off x="-1" y="0"/>
            <a:ext cx="9144001" cy="214290"/>
          </a:xfrm>
          <a:prstGeom prst="rect">
            <a:avLst/>
          </a:prstGeom>
        </p:spPr>
      </p:pic>
      <p:pic>
        <p:nvPicPr>
          <p:cNvPr id="13" name="Imagem 12" descr="Design sem nome (2).png"/>
          <p:cNvPicPr>
            <a:picLocks noChangeAspect="1"/>
          </p:cNvPicPr>
          <p:nvPr/>
        </p:nvPicPr>
        <p:blipFill>
          <a:blip r:embed="rId3"/>
          <a:srcRect r="57144" b="94445"/>
          <a:stretch>
            <a:fillRect/>
          </a:stretch>
        </p:blipFill>
        <p:spPr>
          <a:xfrm>
            <a:off x="-1" y="6786610"/>
            <a:ext cx="9144001" cy="285728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857224" y="2476494"/>
          <a:ext cx="7143801" cy="142875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81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2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QUADRIMESTRE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QUANTITATIVO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1° QD</a:t>
                      </a:r>
                      <a:r>
                        <a:rPr lang="pt-BR" baseline="0" dirty="0"/>
                        <a:t> 2022</a:t>
                      </a:r>
                      <a:endParaRPr lang="pt-BR" b="1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40.127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98,59%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2° QD</a:t>
                      </a:r>
                      <a:r>
                        <a:rPr lang="pt-BR" baseline="0" dirty="0"/>
                        <a:t> 2022</a:t>
                      </a:r>
                      <a:endParaRPr lang="pt-BR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40.071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98,46%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6572264" y="4000504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 err="1"/>
              <a:t>e-Gestor</a:t>
            </a:r>
            <a:endParaRPr lang="pt-BR" sz="1600" dirty="0"/>
          </a:p>
        </p:txBody>
      </p:sp>
      <p:sp>
        <p:nvSpPr>
          <p:cNvPr id="11" name="Retângulo 10"/>
          <p:cNvSpPr/>
          <p:nvPr/>
        </p:nvSpPr>
        <p:spPr>
          <a:xfrm>
            <a:off x="857224" y="4643446"/>
            <a:ext cx="7072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Estrutura 100% SUS, composta por:</a:t>
            </a:r>
            <a:endParaRPr lang="pt-BR" sz="9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400" dirty="0">
                <a:latin typeface="Calibri" pitchFamily="34" charset="0"/>
                <a:cs typeface="Calibri" pitchFamily="34" charset="0"/>
              </a:rPr>
              <a:t>12 Equipes de Saúde da Família distribuídas</a:t>
            </a:r>
          </a:p>
          <a:p>
            <a:pPr algn="ctr"/>
            <a:r>
              <a:rPr lang="pt-BR" sz="2400" dirty="0">
                <a:latin typeface="Calibri" pitchFamily="34" charset="0"/>
                <a:cs typeface="Calibri" pitchFamily="34" charset="0"/>
              </a:rPr>
              <a:t>em 11 Unidades de Saúde da Família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</TotalTime>
  <Words>801</Words>
  <Application>Microsoft Office PowerPoint</Application>
  <PresentationFormat>Apresentação na tela (4:3)</PresentationFormat>
  <Paragraphs>230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Arial Narrow</vt:lpstr>
      <vt:lpstr>Calibri</vt:lpstr>
      <vt:lpstr>Tema do Office</vt:lpstr>
      <vt:lpstr>Secretaria Municipal da Saúde Relatório Detalhado - 2° Quadrimestre</vt:lpstr>
      <vt:lpstr>Secretaria Municipal da Saúde Relatório Detalhado – 2° Quadrimestre 2022</vt:lpstr>
      <vt:lpstr>Secretaria Municipal da Saúde Relatório Detalhado – 2° Quadrimestre 2022</vt:lpstr>
      <vt:lpstr>Secretaria Municipal da Saúde Relatório Detalhado – 2° Quadrimestre 2022</vt:lpstr>
      <vt:lpstr>Secretaria Municipal da Saúde Relatório Detalhado – 2° Quadrimestre 2022</vt:lpstr>
      <vt:lpstr>Secretaria Municipal da Saúde Relatório Detalhado – 2° Quadrimestre 2022</vt:lpstr>
      <vt:lpstr>Secretaria Municipal da Saúde Relatório Detalhado – 2° Quadrimestre 2022</vt:lpstr>
      <vt:lpstr>Secretaria Municipal da Saúde Relatório Detalhado – 2° Quadrimestre 2022</vt:lpstr>
      <vt:lpstr>Secretaria Municipal da Saúde Relatório Detalhado – 2° Quadrimestre 2022</vt:lpstr>
      <vt:lpstr>Secretaria Municipal da Saúde Relatório Detalhado – 2° Quadrimestre 2022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Municipal da Saúde Relatório Detalhado – 3° Quadrimestre</dc:title>
  <dc:creator>SAUDE</dc:creator>
  <cp:lastModifiedBy>Priscila Ennes Lima</cp:lastModifiedBy>
  <cp:revision>82</cp:revision>
  <dcterms:created xsi:type="dcterms:W3CDTF">2021-05-28T15:59:33Z</dcterms:created>
  <dcterms:modified xsi:type="dcterms:W3CDTF">2022-10-03T15:00:56Z</dcterms:modified>
</cp:coreProperties>
</file>