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E7D75-C478-40DF-BA4E-147704C22CF0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D822A-84B9-4302-9433-3E5B55760B5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E7D75-C478-40DF-BA4E-147704C22CF0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D822A-84B9-4302-9433-3E5B55760B5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E7D75-C478-40DF-BA4E-147704C22CF0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D822A-84B9-4302-9433-3E5B55760B5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E7D75-C478-40DF-BA4E-147704C22CF0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D822A-84B9-4302-9433-3E5B55760B5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E7D75-C478-40DF-BA4E-147704C22CF0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D822A-84B9-4302-9433-3E5B55760B55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E7D75-C478-40DF-BA4E-147704C22CF0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D822A-84B9-4302-9433-3E5B55760B5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E7D75-C478-40DF-BA4E-147704C22CF0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D822A-84B9-4302-9433-3E5B55760B5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E7D75-C478-40DF-BA4E-147704C22CF0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D822A-84B9-4302-9433-3E5B55760B5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E7D75-C478-40DF-BA4E-147704C22CF0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D822A-84B9-4302-9433-3E5B55760B55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E7D75-C478-40DF-BA4E-147704C22CF0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D822A-84B9-4302-9433-3E5B55760B5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E7D75-C478-40DF-BA4E-147704C22CF0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D822A-84B9-4302-9433-3E5B55760B5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E9E7D75-C478-40DF-BA4E-147704C22CF0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C8D822A-84B9-4302-9433-3E5B55760B55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85852" y="414338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Arial Rounded MT Bold" pitchFamily="34" charset="0"/>
              </a:rPr>
              <a:t>PROPOSTAS DO PLANO MUNICIPAL DE SAÚDE DE CHARQUEADAS</a:t>
            </a:r>
            <a:br>
              <a:rPr lang="pt-BR" dirty="0" smtClean="0">
                <a:latin typeface="Arial Rounded MT Bold" pitchFamily="34" charset="0"/>
              </a:rPr>
            </a:br>
            <a:r>
              <a:rPr lang="pt-BR" dirty="0">
                <a:latin typeface="Arial Rounded MT Bold" pitchFamily="34" charset="0"/>
              </a:rPr>
              <a:t/>
            </a:r>
            <a:br>
              <a:rPr lang="pt-BR" dirty="0">
                <a:latin typeface="Arial Rounded MT Bold" pitchFamily="34" charset="0"/>
              </a:rPr>
            </a:br>
            <a:r>
              <a:rPr lang="pt-BR" dirty="0" smtClean="0">
                <a:latin typeface="Arial Rounded MT Bold" pitchFamily="34" charset="0"/>
              </a:rPr>
              <a:t/>
            </a:r>
            <a:br>
              <a:rPr lang="pt-BR" dirty="0" smtClean="0">
                <a:latin typeface="Arial Rounded MT Bold" pitchFamily="34" charset="0"/>
              </a:rPr>
            </a:br>
            <a:r>
              <a:rPr lang="pt-BR" dirty="0" smtClean="0">
                <a:latin typeface="Arial Rounded MT Bold" pitchFamily="34" charset="0"/>
              </a:rPr>
              <a:t>QUADRIÊNIO 2022-2025</a:t>
            </a:r>
            <a:endParaRPr lang="pt-BR" dirty="0">
              <a:latin typeface="Arial Rounded MT Bold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534044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Implantar a Política Nacional de Práticas Integrativas e Complementares no SUS, assegurando o respeito à escolha das pessoas e às práticas de saberes em saúde dos povos e comunidades tradicionais. </a:t>
            </a:r>
            <a:endParaRPr lang="pt-BR" dirty="0" smtClean="0"/>
          </a:p>
          <a:p>
            <a:r>
              <a:rPr lang="pt-BR" dirty="0" smtClean="0"/>
              <a:t>Ampliar </a:t>
            </a:r>
            <a:r>
              <a:rPr lang="pt-BR" dirty="0" smtClean="0"/>
              <a:t>e qualificar o atendimento prestado pelo Serviço de Atendimento Especializado, promovendo o cuidado humanizado; </a:t>
            </a:r>
            <a:endParaRPr lang="pt-BR" dirty="0" smtClean="0"/>
          </a:p>
          <a:p>
            <a:r>
              <a:rPr lang="pt-BR" dirty="0" smtClean="0"/>
              <a:t>Fortalecer </a:t>
            </a:r>
            <a:r>
              <a:rPr lang="pt-BR" dirty="0" smtClean="0"/>
              <a:t>a Política Pública de Saúde através do Programa Saúde na Escola, incluindo o aspecto de educação para a saúde e promoção do controle social, através da divulgação de informações sobre as particularidades e organização do Sistema Único de Saúde. </a:t>
            </a:r>
            <a:endParaRPr lang="pt-BR" dirty="0" smtClean="0"/>
          </a:p>
          <a:p>
            <a:r>
              <a:rPr lang="pt-BR" dirty="0" smtClean="0"/>
              <a:t>Defender </a:t>
            </a:r>
            <a:r>
              <a:rPr lang="pt-BR" dirty="0" smtClean="0"/>
              <a:t>a saúde, a vida e os direitos sexuais e reprodutivos das mulheres, combatendo a violência sexual, obstétrica e doméstica, o racismo estrutural e institucional, com vistas à promoção da equidade.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Caracterizar a população de pessoas com deficiência, com doenças raras e/ou com doenças crônicas, garantindo o acesso e a qualidade da assistência a estes pacientes.</a:t>
            </a:r>
          </a:p>
          <a:p>
            <a:pPr>
              <a:buNone/>
            </a:pPr>
            <a:endParaRPr lang="pt-BR" sz="2800" dirty="0" smtClean="0"/>
          </a:p>
          <a:p>
            <a:r>
              <a:rPr lang="pt-BR" sz="2800" dirty="0" smtClean="0"/>
              <a:t>Implantar o Centro de Atendimento Geriátrico – Projeto AMAI (Atendimento Multiprofissional de Atenção ao Idosos), implementando o Programa de Atenção e Prevenção à Saúde do Idoso.</a:t>
            </a:r>
            <a:endParaRPr lang="pt-BR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OBJETIVO 3 – Melhorar a articulação da rede de atenção à saúde municipal com os prestadores de serviço de Média e Alta Complexidade no território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643050"/>
            <a:ext cx="7498080" cy="4605350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Desenvolver parâmetros de qualidade da assistência na Média e Alta Complexidade em conjunto com o Hospital de Charqueadas. </a:t>
            </a:r>
            <a:endParaRPr lang="pt-BR" dirty="0" smtClean="0"/>
          </a:p>
          <a:p>
            <a:r>
              <a:rPr lang="pt-BR" dirty="0" smtClean="0"/>
              <a:t>Articular </a:t>
            </a:r>
            <a:r>
              <a:rPr lang="pt-BR" dirty="0" smtClean="0"/>
              <a:t>convênios e contratos com outras instâncias governamentais e/ou entidades privadas e da sociedade civil. </a:t>
            </a:r>
            <a:endParaRPr lang="pt-BR" dirty="0" smtClean="0"/>
          </a:p>
          <a:p>
            <a:r>
              <a:rPr lang="pt-BR" dirty="0" smtClean="0"/>
              <a:t>Firmar </a:t>
            </a:r>
            <a:r>
              <a:rPr lang="pt-BR" dirty="0" smtClean="0"/>
              <a:t>convênios e parcerias com entidades públicas e privadas para prestação de serviços de interesse público na área da saúde. </a:t>
            </a:r>
            <a:endParaRPr lang="pt-BR" dirty="0" smtClean="0"/>
          </a:p>
          <a:p>
            <a:r>
              <a:rPr lang="pt-BR" dirty="0" smtClean="0"/>
              <a:t>Realizar </a:t>
            </a:r>
            <a:r>
              <a:rPr lang="pt-BR" dirty="0" smtClean="0"/>
              <a:t>estudo para implantação da unidade de atendimento 24 horas. </a:t>
            </a:r>
            <a:endParaRPr lang="pt-BR" dirty="0" smtClean="0"/>
          </a:p>
          <a:p>
            <a:r>
              <a:rPr lang="pt-BR" dirty="0" smtClean="0"/>
              <a:t>Construir</a:t>
            </a:r>
            <a:r>
              <a:rPr lang="pt-BR" dirty="0" smtClean="0"/>
              <a:t>, organizar e adquirir equipamentos, em parceria com o Hospital de Charqueadas, para implantar o Centro de Diagnóstico por Imagem Municipal e o Centro Municipal de Análises Clínicas e Diagnóstico.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OBJETIVO 4 – Desenvolver programas e ações de educação permanente para todos os profissionais da Rede de Atenção em Saúde Municipal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81596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Capacitar e atualizar os profissionais de saúde visando promover o acolhimento e o atendimento humanizado nos serviços da Rede de Atenção à Saúde Municipal. </a:t>
            </a:r>
            <a:endParaRPr lang="pt-BR" dirty="0" smtClean="0"/>
          </a:p>
          <a:p>
            <a:r>
              <a:rPr lang="pt-BR" dirty="0" smtClean="0"/>
              <a:t>Adquirir </a:t>
            </a:r>
            <a:r>
              <a:rPr lang="pt-BR" dirty="0" smtClean="0"/>
              <a:t>materiais e publicações técnico-científicas, baseados em evidências, na área da saúde. </a:t>
            </a:r>
            <a:endParaRPr lang="pt-BR" dirty="0" smtClean="0"/>
          </a:p>
          <a:p>
            <a:r>
              <a:rPr lang="pt-BR" dirty="0" smtClean="0"/>
              <a:t>Estimular </a:t>
            </a:r>
            <a:r>
              <a:rPr lang="pt-BR" dirty="0" smtClean="0"/>
              <a:t>a participação dos profissionais em seminários, congressos, conferências de abrangência municipal, regional, estadual, nacional e/ou internacional; </a:t>
            </a:r>
            <a:endParaRPr lang="pt-BR" dirty="0" smtClean="0"/>
          </a:p>
          <a:p>
            <a:r>
              <a:rPr lang="pt-BR" dirty="0" smtClean="0"/>
              <a:t>Promover </a:t>
            </a:r>
            <a:r>
              <a:rPr lang="pt-BR" dirty="0" smtClean="0"/>
              <a:t>capacitações em temas de interesse para o desenvolvimento das Políticas Públicas de Saúde no Município. </a:t>
            </a:r>
            <a:endParaRPr lang="pt-BR" dirty="0" smtClean="0"/>
          </a:p>
          <a:p>
            <a:r>
              <a:rPr lang="pt-BR" dirty="0" smtClean="0"/>
              <a:t>Desenvolver </a:t>
            </a:r>
            <a:r>
              <a:rPr lang="pt-BR" dirty="0" smtClean="0"/>
              <a:t>Campanhas Educativas de Promoção da Saúde e Prevenção de Agravos.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dirty="0" smtClean="0"/>
              <a:t>OBJETIVO 5 – Promover educação popular em saúde e qualificar o controle social no Sistema Único de Saúde no Município de Charqueadas.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571612"/>
            <a:ext cx="7498080" cy="5000660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Proporcionar condições para a reativação dos conselhos locais de saúde nas áreas cobertas pelas equipes de Saúde a </a:t>
            </a:r>
            <a:r>
              <a:rPr lang="pt-BR" dirty="0" smtClean="0"/>
              <a:t>Família.</a:t>
            </a:r>
          </a:p>
          <a:p>
            <a:r>
              <a:rPr lang="pt-BR" dirty="0" smtClean="0"/>
              <a:t>Promover </a:t>
            </a:r>
            <a:r>
              <a:rPr lang="pt-BR" dirty="0" smtClean="0"/>
              <a:t>cursos de capacitação para a formação e a qualificação de conselheiros locais e municipais de saúde. </a:t>
            </a:r>
            <a:endParaRPr lang="pt-BR" dirty="0" smtClean="0"/>
          </a:p>
          <a:p>
            <a:r>
              <a:rPr lang="pt-BR" dirty="0" smtClean="0"/>
              <a:t>Implementar </a:t>
            </a:r>
            <a:r>
              <a:rPr lang="pt-BR" dirty="0" smtClean="0"/>
              <a:t>campanhas educativas de promoção à Saúde, promovendo uma comunicação mais adequada e efetiva com atividades educativas, distribuição de material informativo e realização de exames de </a:t>
            </a:r>
            <a:r>
              <a:rPr lang="pt-BR" dirty="0" err="1" smtClean="0"/>
              <a:t>screening</a:t>
            </a:r>
            <a:r>
              <a:rPr lang="pt-BR" dirty="0" smtClean="0"/>
              <a:t>. </a:t>
            </a:r>
            <a:endParaRPr lang="pt-BR" dirty="0" smtClean="0"/>
          </a:p>
          <a:p>
            <a:r>
              <a:rPr lang="pt-BR" dirty="0" smtClean="0"/>
              <a:t>Desenvolver </a:t>
            </a:r>
            <a:r>
              <a:rPr lang="pt-BR" dirty="0" smtClean="0"/>
              <a:t>parcerias com o Conselho Municipal de Saúde para estimular a participação popular e o controle social no Município. </a:t>
            </a:r>
            <a:endParaRPr lang="pt-BR" dirty="0" smtClean="0"/>
          </a:p>
          <a:p>
            <a:r>
              <a:rPr lang="pt-BR" dirty="0" smtClean="0"/>
              <a:t>Maior </a:t>
            </a:r>
            <a:r>
              <a:rPr lang="pt-BR" dirty="0" smtClean="0"/>
              <a:t>divulgação de informações sobre a Rede de Atenção à Saúde e as Políticas de Saúde municipais por parte da Secretaria Municipal de Saúde, nas mídias sociais e em outros meios de comunicação.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8001024" cy="1143000"/>
          </a:xfrm>
        </p:spPr>
        <p:txBody>
          <a:bodyPr>
            <a:noAutofit/>
          </a:bodyPr>
          <a:lstStyle/>
          <a:p>
            <a:r>
              <a:rPr lang="pt-BR" sz="2400" dirty="0" smtClean="0"/>
              <a:t>OBJETIVO 6 – Qualificar a gestão para potencializar os resultados da promoção, da prevenção e da atenção em saúde.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428736"/>
            <a:ext cx="7498080" cy="5143536"/>
          </a:xfrm>
        </p:spPr>
        <p:txBody>
          <a:bodyPr>
            <a:normAutofit fontScale="62500" lnSpcReduction="20000"/>
          </a:bodyPr>
          <a:lstStyle/>
          <a:p>
            <a:r>
              <a:rPr lang="pt-BR" dirty="0" smtClean="0"/>
              <a:t>Ampliar a utilização do prontuário eletrônico para todo sistema de saúde do município. </a:t>
            </a:r>
            <a:endParaRPr lang="pt-BR" dirty="0" smtClean="0"/>
          </a:p>
          <a:p>
            <a:r>
              <a:rPr lang="pt-BR" dirty="0" smtClean="0"/>
              <a:t>Oferecer </a:t>
            </a:r>
            <a:r>
              <a:rPr lang="pt-BR" dirty="0" smtClean="0"/>
              <a:t>curso de formação para os Agentes Comunitários de Saúde, que inclua o contexto </a:t>
            </a:r>
            <a:r>
              <a:rPr lang="pt-BR" dirty="0" err="1" smtClean="0"/>
              <a:t>político-sanitário-administrativo</a:t>
            </a:r>
            <a:r>
              <a:rPr lang="pt-BR" dirty="0" smtClean="0"/>
              <a:t> da Secretaria Municipal de Saúde e da Rede de Atenção à Saúde. </a:t>
            </a:r>
            <a:endParaRPr lang="pt-BR" dirty="0" smtClean="0"/>
          </a:p>
          <a:p>
            <a:r>
              <a:rPr lang="pt-BR" dirty="0" smtClean="0"/>
              <a:t>Promover </a:t>
            </a:r>
            <a:r>
              <a:rPr lang="pt-BR" dirty="0" smtClean="0"/>
              <a:t>melhorias na informatização dos serviços de saúde municipais, com implantação de servidor central para o sistema </a:t>
            </a:r>
            <a:r>
              <a:rPr lang="pt-BR" dirty="0" err="1" smtClean="0"/>
              <a:t>e-SUS</a:t>
            </a:r>
            <a:r>
              <a:rPr lang="pt-BR" dirty="0" smtClean="0"/>
              <a:t> e a utilização de outras tecnologias cabíveis. </a:t>
            </a:r>
            <a:endParaRPr lang="pt-BR" dirty="0" smtClean="0"/>
          </a:p>
          <a:p>
            <a:r>
              <a:rPr lang="pt-BR" dirty="0" smtClean="0"/>
              <a:t>Renovar </a:t>
            </a:r>
            <a:r>
              <a:rPr lang="pt-BR" dirty="0" smtClean="0"/>
              <a:t>móveis, instrumentais, equipamentos e materiais necessários ao desenvolvimento das atividades nos serviços administrativos e assistências da Secretaria Municipal de Saúde. </a:t>
            </a:r>
            <a:endParaRPr lang="pt-BR" dirty="0" smtClean="0"/>
          </a:p>
          <a:p>
            <a:r>
              <a:rPr lang="pt-BR" dirty="0" smtClean="0"/>
              <a:t>Reestruturar</a:t>
            </a:r>
            <a:r>
              <a:rPr lang="pt-BR" dirty="0" smtClean="0"/>
              <a:t>, renovar, padronizar e manter em funcionamento a pleno a frota de veículos para transporte administrativo e sanitário da Secretaria Municipal de Saúde, incluindo o monitoramento através de GPS. </a:t>
            </a:r>
            <a:endParaRPr lang="pt-BR" dirty="0" smtClean="0"/>
          </a:p>
          <a:p>
            <a:r>
              <a:rPr lang="pt-BR" dirty="0" smtClean="0"/>
              <a:t>Disponibilizar </a:t>
            </a:r>
            <a:r>
              <a:rPr lang="pt-BR" dirty="0" smtClean="0"/>
              <a:t>transporte sanitário aos usuários do Sistema Único de Saúde municipal, com o objetivo de garantir o acesso à assistência em saúde.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diretriz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Fortalecer o SUS em Charqueadas, priorizando a Atenção Básica como ordenadora da rede e coordenadora do cuidado, garantindo a saúde e a qualidade de vida com ações amplas de promoção da saúde, vigilância, prevenção e tratamento de doenças e agravos e reabilitação da saúde, de acordo com as diretrizes do SUS, construindo uma Rede Interinstitucional de Apoio, com a participação da comunidade.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433522" cy="1939916"/>
          </a:xfrm>
        </p:spPr>
        <p:txBody>
          <a:bodyPr>
            <a:normAutofit/>
          </a:bodyPr>
          <a:lstStyle/>
          <a:p>
            <a:r>
              <a:rPr lang="pt-BR" sz="3200" dirty="0" smtClean="0"/>
              <a:t>OBJETIVO 1 – Reduzir ou controlar a ocorrência de doenças e agravos passíveis de prevenção e controle.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2214554"/>
            <a:ext cx="7498080" cy="4214842"/>
          </a:xfrm>
        </p:spPr>
        <p:txBody>
          <a:bodyPr>
            <a:normAutofit fontScale="62500" lnSpcReduction="20000"/>
          </a:bodyPr>
          <a:lstStyle/>
          <a:p>
            <a:r>
              <a:rPr lang="pt-BR" dirty="0" smtClean="0"/>
              <a:t>Investigar 100% dos casos de doenças e ou agravos transmissíveis de notificação compulsória que necessitam investigação epidemiológica. </a:t>
            </a:r>
          </a:p>
          <a:p>
            <a:r>
              <a:rPr lang="pt-BR" dirty="0" smtClean="0"/>
              <a:t>Investigar </a:t>
            </a:r>
            <a:r>
              <a:rPr lang="pt-BR" dirty="0" smtClean="0"/>
              <a:t>100% dos óbitos de mulheres em idade fértil (10 a 49 anos); </a:t>
            </a:r>
            <a:endParaRPr lang="pt-BR" dirty="0" smtClean="0"/>
          </a:p>
          <a:p>
            <a:r>
              <a:rPr lang="pt-BR" dirty="0" smtClean="0"/>
              <a:t>Alcançar </a:t>
            </a:r>
            <a:r>
              <a:rPr lang="pt-BR" dirty="0" smtClean="0"/>
              <a:t>95% de cobertura para as vacinas </a:t>
            </a:r>
            <a:r>
              <a:rPr lang="pt-BR" dirty="0" err="1" smtClean="0"/>
              <a:t>Pentavalente</a:t>
            </a:r>
            <a:r>
              <a:rPr lang="pt-BR" dirty="0" smtClean="0"/>
              <a:t> e </a:t>
            </a:r>
            <a:r>
              <a:rPr lang="pt-BR" dirty="0" err="1" smtClean="0"/>
              <a:t>Inativada</a:t>
            </a:r>
            <a:r>
              <a:rPr lang="pt-BR" dirty="0" smtClean="0"/>
              <a:t> contra Poliomielite em crianças menores de dois anos de idade; </a:t>
            </a:r>
            <a:endParaRPr lang="pt-BR" dirty="0" smtClean="0"/>
          </a:p>
          <a:p>
            <a:r>
              <a:rPr lang="pt-BR" dirty="0" smtClean="0"/>
              <a:t>Disponibilizar </a:t>
            </a:r>
            <a:r>
              <a:rPr lang="pt-BR" dirty="0" smtClean="0"/>
              <a:t>imunização contra COVID-19 conforme critérios estabelecidos pelo Ministério da Saúde em todas as Salas de Vacina da Rede de Atenção em Saúde de Charqueadas. </a:t>
            </a:r>
            <a:endParaRPr lang="pt-BR" dirty="0" smtClean="0"/>
          </a:p>
          <a:p>
            <a:r>
              <a:rPr lang="pt-BR" dirty="0" smtClean="0"/>
              <a:t>Encerrar </a:t>
            </a:r>
            <a:r>
              <a:rPr lang="pt-BR" dirty="0" smtClean="0"/>
              <a:t>100% dos casos de doenças de notificação compulsória imediata em até 60 dias após notificação; </a:t>
            </a:r>
            <a:endParaRPr lang="pt-BR" dirty="0" smtClean="0"/>
          </a:p>
          <a:p>
            <a:r>
              <a:rPr lang="pt-BR" dirty="0" smtClean="0"/>
              <a:t>Disponibilizar exames de mamografia de rastreamento na razão de 0,25 na população de mulheres de 50 a 69 </a:t>
            </a:r>
            <a:r>
              <a:rPr lang="pt-BR" dirty="0" smtClean="0"/>
              <a:t>anos.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8728" y="928670"/>
            <a:ext cx="7498080" cy="5500726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Manter </a:t>
            </a:r>
            <a:r>
              <a:rPr lang="pt-BR" dirty="0" smtClean="0"/>
              <a:t>em zero o número de casos novos de sífilis congênita em menores de um ano de idade; </a:t>
            </a:r>
            <a:endParaRPr lang="pt-BR" dirty="0" smtClean="0"/>
          </a:p>
          <a:p>
            <a:r>
              <a:rPr lang="pt-BR" dirty="0" smtClean="0"/>
              <a:t>Aumentar </a:t>
            </a:r>
            <a:r>
              <a:rPr lang="pt-BR" dirty="0" smtClean="0"/>
              <a:t>a proporção de gestantes com realização de exames para sífilis e HIV a fim de garantir a redução da taxa de incidência da sífilis congênita, mantendo a frequência da realização de exames de VDRL no pré-natal, passando de 02 para 03 exames na rotina</a:t>
            </a:r>
            <a:r>
              <a:rPr lang="pt-BR" dirty="0" smtClean="0"/>
              <a:t>.</a:t>
            </a:r>
          </a:p>
          <a:p>
            <a:r>
              <a:rPr lang="pt-BR" dirty="0" smtClean="0"/>
              <a:t>Manter </a:t>
            </a:r>
            <a:r>
              <a:rPr lang="pt-BR" dirty="0" smtClean="0"/>
              <a:t>em zero o número de casos de transmissão vertical do vírus HIV na população ix. Realizar análise em 90% das amostras de água para consumo humano preconizadas pelo nível estadual. x. Realizar coleta de exame </a:t>
            </a:r>
            <a:r>
              <a:rPr lang="pt-BR" dirty="0" err="1" smtClean="0"/>
              <a:t>citopatológico</a:t>
            </a:r>
            <a:r>
              <a:rPr lang="pt-BR" dirty="0" smtClean="0"/>
              <a:t> de colo de útero na razão de 0,4 na população de mulheres de 25 a 64 anos</a:t>
            </a:r>
            <a:r>
              <a:rPr lang="pt-BR" dirty="0" smtClean="0"/>
              <a:t>;</a:t>
            </a:r>
          </a:p>
          <a:p>
            <a:r>
              <a:rPr lang="pt-BR" dirty="0" smtClean="0"/>
              <a:t>Manter o número de gestações em adolescentes de 10 a 19 anos abaixo de 15% do total de gestantes do Município, a cada ano;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5391168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Manter </a:t>
            </a:r>
            <a:r>
              <a:rPr lang="pt-BR" dirty="0" smtClean="0"/>
              <a:t>em zero a taxa de mortalidade infantil no Município; </a:t>
            </a:r>
            <a:endParaRPr lang="pt-BR" dirty="0" smtClean="0"/>
          </a:p>
          <a:p>
            <a:r>
              <a:rPr lang="pt-BR" dirty="0" smtClean="0"/>
              <a:t>Manter </a:t>
            </a:r>
            <a:r>
              <a:rPr lang="pt-BR" dirty="0" smtClean="0"/>
              <a:t>em zero o número de óbitos maternos no Município; PREFEITURA MUNICIPAL DE CHARQUEADAS Estado do Rio Grande do Sul Secretaria da Saúde </a:t>
            </a:r>
            <a:endParaRPr lang="pt-BR" dirty="0" smtClean="0"/>
          </a:p>
          <a:p>
            <a:r>
              <a:rPr lang="pt-BR" dirty="0" smtClean="0"/>
              <a:t>Manter </a:t>
            </a:r>
            <a:r>
              <a:rPr lang="pt-BR" dirty="0" smtClean="0"/>
              <a:t>em 100% a cobertura populacional estimada pela atenção básica com equipes completas e 90% de cobertura populacional estimada pelas equipes de saúde bucal; </a:t>
            </a:r>
            <a:endParaRPr lang="pt-BR" dirty="0" smtClean="0"/>
          </a:p>
          <a:p>
            <a:r>
              <a:rPr lang="pt-BR" dirty="0" smtClean="0"/>
              <a:t>Manter </a:t>
            </a:r>
            <a:r>
              <a:rPr lang="pt-BR" dirty="0" smtClean="0"/>
              <a:t>80% de cobertura de acompanhamento das </a:t>
            </a:r>
            <a:r>
              <a:rPr lang="pt-BR" dirty="0" err="1" smtClean="0"/>
              <a:t>condicionalidades</a:t>
            </a:r>
            <a:r>
              <a:rPr lang="pt-BR" dirty="0" smtClean="0"/>
              <a:t> de saúde do Programa Auxílio Brasil; </a:t>
            </a:r>
            <a:endParaRPr lang="pt-BR" dirty="0" smtClean="0"/>
          </a:p>
          <a:p>
            <a:r>
              <a:rPr lang="pt-BR" dirty="0" smtClean="0"/>
              <a:t>Realizar </a:t>
            </a:r>
            <a:r>
              <a:rPr lang="pt-BR" dirty="0" smtClean="0"/>
              <a:t>pelo menos 24 ações de </a:t>
            </a:r>
            <a:r>
              <a:rPr lang="pt-BR" dirty="0" err="1" smtClean="0"/>
              <a:t>matriciamento</a:t>
            </a:r>
            <a:r>
              <a:rPr lang="pt-BR" dirty="0" smtClean="0"/>
              <a:t> por CAPS com equipes de Atenção Básica – duas por equipe; </a:t>
            </a:r>
            <a:endParaRPr lang="pt-BR" dirty="0" smtClean="0"/>
          </a:p>
          <a:p>
            <a:r>
              <a:rPr lang="pt-BR" dirty="0" smtClean="0"/>
              <a:t>Número </a:t>
            </a:r>
            <a:r>
              <a:rPr lang="pt-BR" dirty="0" smtClean="0"/>
              <a:t>de ciclos que atingiram mínimo de 80% de cobertura de imóveis visitados para controle vetorial da dengue; </a:t>
            </a:r>
            <a:endParaRPr lang="pt-BR" dirty="0" smtClean="0"/>
          </a:p>
          <a:p>
            <a:r>
              <a:rPr lang="pt-BR" dirty="0" smtClean="0"/>
              <a:t>95</a:t>
            </a:r>
            <a:r>
              <a:rPr lang="pt-BR" dirty="0" smtClean="0"/>
              <a:t>% de campos “ocupação” nas notificações de agravos relacionados ao trabalho.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Ampliar </a:t>
            </a:r>
            <a:r>
              <a:rPr lang="pt-BR" dirty="0" smtClean="0"/>
              <a:t>o alcance e a cobertura de Ações Coletivas de Escovação Dental Supervisionada na população, firmando parceria com a Secretaria Municipal de Educação e as escolas estaduais. </a:t>
            </a:r>
            <a:endParaRPr lang="pt-BR" dirty="0" smtClean="0"/>
          </a:p>
          <a:p>
            <a:r>
              <a:rPr lang="pt-BR" dirty="0" smtClean="0"/>
              <a:t>Realizar </a:t>
            </a:r>
            <a:r>
              <a:rPr lang="pt-BR" dirty="0" smtClean="0"/>
              <a:t>o levantamento do coeficiente dos dentes cariados, perdidos e obturados (CPOD) na comunidade. </a:t>
            </a:r>
            <a:endParaRPr lang="pt-BR" dirty="0" smtClean="0"/>
          </a:p>
          <a:p>
            <a:r>
              <a:rPr lang="pt-BR" dirty="0" smtClean="0"/>
              <a:t>Aumentar </a:t>
            </a:r>
            <a:r>
              <a:rPr lang="pt-BR" dirty="0" smtClean="0"/>
              <a:t>a realização de exames de tuberculose na população, possibilitando diagnosticar 80% de casos novos estimados da doença na população do Município. </a:t>
            </a:r>
            <a:endParaRPr lang="pt-BR" dirty="0" smtClean="0"/>
          </a:p>
          <a:p>
            <a:r>
              <a:rPr lang="pt-BR" dirty="0" smtClean="0"/>
              <a:t>Aumentar </a:t>
            </a:r>
            <a:r>
              <a:rPr lang="pt-BR" dirty="0" smtClean="0"/>
              <a:t>a proporção de cura de casos novos de tuberculose pulmonar </a:t>
            </a:r>
            <a:r>
              <a:rPr lang="pt-BR" dirty="0" err="1" smtClean="0"/>
              <a:t>bacilífera</a:t>
            </a:r>
            <a:r>
              <a:rPr lang="pt-BR" dirty="0" smtClean="0"/>
              <a:t> para 75%. </a:t>
            </a:r>
            <a:endParaRPr lang="pt-BR" dirty="0" smtClean="0"/>
          </a:p>
          <a:p>
            <a:r>
              <a:rPr lang="pt-BR" dirty="0" smtClean="0"/>
              <a:t>Garantir </a:t>
            </a:r>
            <a:r>
              <a:rPr lang="pt-BR" dirty="0" err="1" smtClean="0"/>
              <a:t>testagem</a:t>
            </a:r>
            <a:r>
              <a:rPr lang="pt-BR" dirty="0" smtClean="0"/>
              <a:t> rápida ou laboratorial para 100% dos casos suspeitos notificados de síndrome respiratória por COVID-19.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790712" cy="1643074"/>
          </a:xfrm>
        </p:spPr>
        <p:txBody>
          <a:bodyPr>
            <a:noAutofit/>
          </a:bodyPr>
          <a:lstStyle/>
          <a:p>
            <a:r>
              <a:rPr lang="pt-BR" sz="2400" dirty="0" smtClean="0"/>
              <a:t>OBJETIVO 2 – Qualificar o acesso integral à Rede de Atenção à Saúde, contemplando os serviços da Atenção Básica, da Atenção Secundária, das Urgências e Emergências e da Assistência Farmacêutica.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42976" y="1785926"/>
            <a:ext cx="7790712" cy="4572032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Garantir a prioridade da saúde no planejamento municipal, com o enfoque da prevenção e promoção em saúde nas ações de </a:t>
            </a:r>
            <a:r>
              <a:rPr lang="pt-BR" dirty="0" smtClean="0"/>
              <a:t>gestão.</a:t>
            </a:r>
          </a:p>
          <a:p>
            <a:r>
              <a:rPr lang="pt-BR" dirty="0" smtClean="0"/>
              <a:t>Garantir </a:t>
            </a:r>
            <a:r>
              <a:rPr lang="pt-BR" dirty="0" smtClean="0"/>
              <a:t>que os determinantes e condicionantes da saúde (trabalho, educação, transporte, moradia, lazer e alimentação) sejam acessíveis a todas as pessoas, de acordo com a Constituição Federal e os princípios e diretrizes do SUS. </a:t>
            </a:r>
            <a:endParaRPr lang="pt-BR" dirty="0" smtClean="0"/>
          </a:p>
          <a:p>
            <a:r>
              <a:rPr lang="pt-BR" dirty="0" smtClean="0"/>
              <a:t>Reorganizar </a:t>
            </a:r>
            <a:r>
              <a:rPr lang="pt-BR" dirty="0" smtClean="0"/>
              <a:t>as áreas de saúde do município através de um novo processo de </a:t>
            </a:r>
            <a:r>
              <a:rPr lang="pt-BR" dirty="0" err="1" smtClean="0"/>
              <a:t>territorialização</a:t>
            </a:r>
            <a:r>
              <a:rPr lang="pt-BR" dirty="0" smtClean="0"/>
              <a:t>, para contemplar as novas áreas de povoamento urbano e readequar a distribuição da população entre as equipes de saúde da Atenção Básica, com base em critérios populacionais, geográficos e de vulnerabilidades, mantendo as 12 áreas da Estratégia de Saúde da Família. Desenvolver estudos de acesso, qualidade da assistência e viabilidade técnica e financeira para ampliação das equipes se </a:t>
            </a:r>
            <a:r>
              <a:rPr lang="pt-BR" dirty="0" smtClean="0"/>
              <a:t>necessário.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357850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Manter </a:t>
            </a:r>
            <a:r>
              <a:rPr lang="pt-BR" dirty="0" smtClean="0"/>
              <a:t>cobertura total do território municipal pelos Agentes Comunitários de Saúde. </a:t>
            </a:r>
            <a:endParaRPr lang="pt-BR" dirty="0" smtClean="0"/>
          </a:p>
          <a:p>
            <a:r>
              <a:rPr lang="pt-BR" dirty="0" smtClean="0"/>
              <a:t>Assegurar </a:t>
            </a:r>
            <a:r>
              <a:rPr lang="pt-BR" dirty="0" smtClean="0"/>
              <a:t>a presença de profissionais de saúde com o dimensionamento e a qualificação adequados em cada território, em todas as equipes da Atenção Básica</a:t>
            </a:r>
            <a:r>
              <a:rPr lang="pt-BR" dirty="0" smtClean="0"/>
              <a:t>.</a:t>
            </a:r>
          </a:p>
          <a:p>
            <a:r>
              <a:rPr lang="pt-BR" dirty="0" smtClean="0"/>
              <a:t>Ampliar e qualificar as ações de Saúde Bucal no município; </a:t>
            </a:r>
            <a:endParaRPr lang="pt-BR" dirty="0" smtClean="0"/>
          </a:p>
          <a:p>
            <a:r>
              <a:rPr lang="pt-BR" dirty="0" smtClean="0"/>
              <a:t>Garantir </a:t>
            </a:r>
            <a:r>
              <a:rPr lang="pt-BR" dirty="0" smtClean="0"/>
              <a:t>que as Políticas de Atenção à Saúde Psicossocial contemplem a população na sua totalidade, de acordo com as necessidades de cada indivíduo, família ou comunidade, ampliando a capacidade de atendimento do Centro de Atenção Psicossocial (CAPS), possibilitando a promoção de ações voltadas para a prevenção de doenças psicossociais, grupos de convivência, oficinas terapêuticas e de redução de danos, sem prejuízo do atendimento individual. </a:t>
            </a:r>
            <a:endParaRPr lang="pt-BR" dirty="0" smtClean="0"/>
          </a:p>
          <a:p>
            <a:r>
              <a:rPr lang="pt-BR" dirty="0" smtClean="0"/>
              <a:t>Ampliar </a:t>
            </a:r>
            <a:r>
              <a:rPr lang="pt-BR" dirty="0" smtClean="0"/>
              <a:t>a cobertura de consultas e exames de prevenção do câncer de colo de útero e de mamas na população a fim de alcançar os indicadores de saúde elencados nos itens x e xi do objetivo 1.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4414" y="642918"/>
            <a:ext cx="7719274" cy="5715040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Desenvolver ações voltadas para o Planejamento Familiar, incluindo educação para a saúde, distribuição de insumos e atendimento individualizado e familiar, nas unidades de saúde e nas especialidades básicas. </a:t>
            </a:r>
            <a:endParaRPr lang="pt-BR" dirty="0" smtClean="0"/>
          </a:p>
          <a:p>
            <a:r>
              <a:rPr lang="pt-BR" dirty="0" smtClean="0"/>
              <a:t>Aumentar </a:t>
            </a:r>
            <a:r>
              <a:rPr lang="pt-BR" dirty="0" smtClean="0"/>
              <a:t>para 65% a proporção de nascidos vivos com sete ou mais consultas de pré-natal de acordo com os critérios do Indicador de Desempenho número 1 do Novo Financiamento da Atenção Básica do Ministério da Saúde. </a:t>
            </a:r>
            <a:endParaRPr lang="pt-BR" dirty="0" smtClean="0"/>
          </a:p>
          <a:p>
            <a:r>
              <a:rPr lang="pt-BR" dirty="0" smtClean="0"/>
              <a:t>Ampliar </a:t>
            </a:r>
            <a:r>
              <a:rPr lang="pt-BR" dirty="0" smtClean="0"/>
              <a:t>a realização de testes rápidos anti-HIV, VDRL, </a:t>
            </a:r>
            <a:r>
              <a:rPr lang="pt-BR" dirty="0" err="1" smtClean="0"/>
              <a:t>anti-HCV</a:t>
            </a:r>
            <a:r>
              <a:rPr lang="pt-BR" dirty="0" smtClean="0"/>
              <a:t> e </a:t>
            </a:r>
            <a:r>
              <a:rPr lang="pt-BR" dirty="0" err="1" smtClean="0"/>
              <a:t>HbSAg</a:t>
            </a:r>
            <a:r>
              <a:rPr lang="pt-BR" dirty="0" smtClean="0"/>
              <a:t> na Rede de Atenção à Saúde, estimulando o diagnóstico precoce para 80% das gestantes, 80% dos </a:t>
            </a:r>
            <a:r>
              <a:rPr lang="pt-BR" dirty="0" smtClean="0"/>
              <a:t>parceiros.</a:t>
            </a:r>
          </a:p>
          <a:p>
            <a:r>
              <a:rPr lang="pt-BR" dirty="0" smtClean="0"/>
              <a:t>Retomar </a:t>
            </a:r>
            <a:r>
              <a:rPr lang="pt-BR" dirty="0" smtClean="0"/>
              <a:t>o Programa Nacional do Controle do Tabagismo, oportunizando a qualificação de todos os profissionais da Rede de Atenção à Saúde para o atendimento da população e desenvolvendo pelo menos dois grupos </a:t>
            </a:r>
            <a:r>
              <a:rPr lang="pt-BR" dirty="0" smtClean="0"/>
              <a:t>anuais.</a:t>
            </a:r>
          </a:p>
          <a:p>
            <a:r>
              <a:rPr lang="pt-BR" dirty="0" smtClean="0"/>
              <a:t>Ampliar a frequência e a qualidade das ações extramuros nas áreas rurais e na área </a:t>
            </a:r>
            <a:r>
              <a:rPr lang="pt-BR" dirty="0" smtClean="0"/>
              <a:t>indígena.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</TotalTime>
  <Words>1847</Words>
  <Application>Microsoft Office PowerPoint</Application>
  <PresentationFormat>Apresentação na tela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Solstício</vt:lpstr>
      <vt:lpstr>PROPOSTAS DO PLANO MUNICIPAL DE SAÚDE DE CHARQUEADAS   QUADRIÊNIO 2022-2025</vt:lpstr>
      <vt:lpstr>diretriz</vt:lpstr>
      <vt:lpstr>OBJETIVO 1 – Reduzir ou controlar a ocorrência de doenças e agravos passíveis de prevenção e controle.</vt:lpstr>
      <vt:lpstr>Slide 4</vt:lpstr>
      <vt:lpstr>Slide 5</vt:lpstr>
      <vt:lpstr>Slide 6</vt:lpstr>
      <vt:lpstr>OBJETIVO 2 – Qualificar o acesso integral à Rede de Atenção à Saúde, contemplando os serviços da Atenção Básica, da Atenção Secundária, das Urgências e Emergências e da Assistência Farmacêutica.</vt:lpstr>
      <vt:lpstr>Slide 8</vt:lpstr>
      <vt:lpstr>Slide 9</vt:lpstr>
      <vt:lpstr>Slide 10</vt:lpstr>
      <vt:lpstr>Slide 11</vt:lpstr>
      <vt:lpstr>OBJETIVO 3 – Melhorar a articulação da rede de atenção à saúde municipal com os prestadores de serviço de Média e Alta Complexidade no território</vt:lpstr>
      <vt:lpstr>OBJETIVO 4 – Desenvolver programas e ações de educação permanente para todos os profissionais da Rede de Atenção em Saúde Municipal</vt:lpstr>
      <vt:lpstr>OBJETIVO 5 – Promover educação popular em saúde e qualificar o controle social no Sistema Único de Saúde no Município de Charqueadas.</vt:lpstr>
      <vt:lpstr>OBJETIVO 6 – Qualificar a gestão para potencializar os resultados da promoção, da prevenção e da atenção em saúde.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PROPOSTAS DO PLANO MUNICIPAL DE SAÚDE DE CHARQUEADAS   QUADRIÊNIO 2022-2025</dc:title>
  <dc:creator>NASF</dc:creator>
  <cp:lastModifiedBy>NASF</cp:lastModifiedBy>
  <cp:revision>7</cp:revision>
  <dcterms:created xsi:type="dcterms:W3CDTF">2022-06-01T14:21:47Z</dcterms:created>
  <dcterms:modified xsi:type="dcterms:W3CDTF">2022-06-01T15:12:51Z</dcterms:modified>
</cp:coreProperties>
</file>